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3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1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348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6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8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25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16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77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80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0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0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71246-AC2F-4219-AF5F-B31F0EF82174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34D0D-48F0-4545-8BCC-B20C79668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0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b="1" dirty="0" smtClean="0"/>
              <a:t>Lecture 1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Properties of liquid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Surface tension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Determination of surface tension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err="1" smtClean="0">
                <a:solidFill>
                  <a:schemeClr val="tx1"/>
                </a:solidFill>
              </a:rPr>
              <a:t>Parachor</a:t>
            </a:r>
            <a:r>
              <a:rPr lang="en-US" b="1" dirty="0" smtClean="0">
                <a:solidFill>
                  <a:schemeClr val="tx1"/>
                </a:solidFill>
              </a:rPr>
              <a:t> and structure elucidation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324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Capillary Rise method:</a:t>
            </a:r>
          </a:p>
          <a:p>
            <a:pPr marL="0" indent="0">
              <a:buNone/>
            </a:pPr>
            <a:r>
              <a:rPr lang="en-US" dirty="0" smtClean="0"/>
              <a:t>The rise or fall of liquid in the capillary tube depends upon the surface tension.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474" y="3200400"/>
            <a:ext cx="5562599" cy="333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731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 =radius of capillary tube</a:t>
            </a:r>
          </a:p>
          <a:p>
            <a:r>
              <a:rPr lang="en-US" dirty="0" smtClean="0"/>
              <a:t>h = height of liquid column</a:t>
            </a:r>
          </a:p>
          <a:p>
            <a:r>
              <a:rPr lang="en-US" dirty="0" smtClean="0"/>
              <a:t>ɣ = Surface tension</a:t>
            </a:r>
          </a:p>
          <a:p>
            <a:pPr marL="0" indent="0">
              <a:buNone/>
            </a:pPr>
            <a:r>
              <a:rPr lang="en-US" dirty="0" smtClean="0"/>
              <a:t>                                    Fu = </a:t>
            </a:r>
            <a:r>
              <a:rPr lang="en-US" dirty="0" err="1" smtClean="0"/>
              <a:t>Fd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force due to surface tension is acting at the angle </a:t>
            </a:r>
            <a:r>
              <a:rPr lang="el-GR" dirty="0" smtClean="0"/>
              <a:t>θ</a:t>
            </a:r>
            <a:r>
              <a:rPr lang="en-US" dirty="0" smtClean="0"/>
              <a:t>. The upward force is equal to the vertical component of the surface tension, </a:t>
            </a:r>
            <a:r>
              <a:rPr lang="en-US" i="1" dirty="0" smtClean="0"/>
              <a:t>i.e. </a:t>
            </a:r>
            <a:r>
              <a:rPr lang="en-US" dirty="0" smtClean="0"/>
              <a:t>ɣ Cos</a:t>
            </a:r>
            <a:r>
              <a:rPr lang="el-GR" dirty="0" smtClean="0"/>
              <a:t>θ</a:t>
            </a:r>
            <a:r>
              <a:rPr lang="en-US" dirty="0" smtClean="0"/>
              <a:t> times circumference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66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b="1" dirty="0" smtClean="0"/>
              <a:t>Fu = 2</a:t>
            </a:r>
            <a:r>
              <a:rPr lang="el-GR" b="1" dirty="0" smtClean="0"/>
              <a:t>π</a:t>
            </a:r>
            <a:r>
              <a:rPr lang="en-US" b="1" dirty="0" smtClean="0"/>
              <a:t>r. ɣ Cos </a:t>
            </a:r>
            <a:r>
              <a:rPr lang="el-GR" b="1" dirty="0" smtClean="0"/>
              <a:t>θ</a:t>
            </a:r>
            <a:r>
              <a:rPr lang="en-US" b="1" dirty="0" smtClean="0"/>
              <a:t> --------- (1)</a:t>
            </a:r>
          </a:p>
          <a:p>
            <a:pPr marL="0" indent="0">
              <a:buNone/>
            </a:pPr>
            <a:r>
              <a:rPr lang="en-US" dirty="0" smtClean="0"/>
              <a:t>The downward force is given by: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Fd</a:t>
            </a:r>
            <a:r>
              <a:rPr lang="en-US" dirty="0" smtClean="0"/>
              <a:t> = weight of the liquid column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</a:t>
            </a:r>
            <a:r>
              <a:rPr lang="en-US" b="1" dirty="0" err="1" smtClean="0"/>
              <a:t>Fd</a:t>
            </a:r>
            <a:r>
              <a:rPr lang="en-US" b="1" dirty="0" smtClean="0"/>
              <a:t> = mg = </a:t>
            </a:r>
            <a:r>
              <a:rPr lang="en-US" b="1" dirty="0" err="1" smtClean="0"/>
              <a:t>Vdg</a:t>
            </a:r>
            <a:r>
              <a:rPr lang="en-US" b="1" dirty="0" smtClean="0"/>
              <a:t>---------- (2)</a:t>
            </a:r>
          </a:p>
          <a:p>
            <a:pPr marL="0" indent="0">
              <a:buNone/>
            </a:pPr>
            <a:r>
              <a:rPr lang="en-US" dirty="0" smtClean="0"/>
              <a:t>Volume of the liquid in the column is V= 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h</a:t>
            </a:r>
          </a:p>
          <a:p>
            <a:pPr marL="0" indent="0">
              <a:buNone/>
            </a:pPr>
            <a:r>
              <a:rPr lang="en-US" dirty="0" smtClean="0"/>
              <a:t>At height “h”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</a:t>
            </a:r>
            <a:r>
              <a:rPr lang="en-US" b="1" dirty="0" smtClean="0"/>
              <a:t>Fu= </a:t>
            </a:r>
            <a:r>
              <a:rPr lang="en-US" b="1" dirty="0" err="1" smtClean="0"/>
              <a:t>Fd</a:t>
            </a:r>
            <a:endParaRPr lang="en-US" b="1" dirty="0" smtClean="0"/>
          </a:p>
          <a:p>
            <a:pPr marL="0" lvl="0" indent="0">
              <a:buNone/>
            </a:pPr>
            <a:r>
              <a:rPr lang="en-US" dirty="0" smtClean="0"/>
              <a:t>So,                                     </a:t>
            </a:r>
            <a:r>
              <a:rPr lang="en-US" dirty="0" smtClean="0">
                <a:solidFill>
                  <a:prstClr val="black"/>
                </a:solidFill>
              </a:rPr>
              <a:t>2</a:t>
            </a:r>
            <a:r>
              <a:rPr lang="el-GR" dirty="0">
                <a:solidFill>
                  <a:prstClr val="black"/>
                </a:solidFill>
              </a:rPr>
              <a:t>π</a:t>
            </a:r>
            <a:r>
              <a:rPr lang="en-US" dirty="0">
                <a:solidFill>
                  <a:prstClr val="black"/>
                </a:solidFill>
              </a:rPr>
              <a:t>r. ɣ Cos </a:t>
            </a:r>
            <a:r>
              <a:rPr lang="el-GR" dirty="0">
                <a:solidFill>
                  <a:prstClr val="black"/>
                </a:solidFill>
              </a:rPr>
              <a:t>θ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=  </a:t>
            </a:r>
            <a:r>
              <a:rPr lang="el-GR" dirty="0">
                <a:solidFill>
                  <a:prstClr val="black"/>
                </a:solidFill>
              </a:rPr>
              <a:t>π</a:t>
            </a:r>
            <a:r>
              <a:rPr lang="en-US" dirty="0" smtClean="0">
                <a:solidFill>
                  <a:prstClr val="black"/>
                </a:solidFill>
              </a:rPr>
              <a:t>r</a:t>
            </a:r>
            <a:r>
              <a:rPr lang="en-US" baseline="30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hdg  </a:t>
            </a:r>
          </a:p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Now simplify:   </a:t>
            </a:r>
          </a:p>
          <a:p>
            <a:pPr marL="0" lv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                                                    ɣ = </a:t>
            </a:r>
            <a:r>
              <a:rPr lang="en-US" b="1" dirty="0" err="1" smtClean="0">
                <a:solidFill>
                  <a:prstClr val="black"/>
                </a:solidFill>
              </a:rPr>
              <a:t>rhdg</a:t>
            </a:r>
            <a:r>
              <a:rPr lang="en-US" b="1" dirty="0" smtClean="0">
                <a:solidFill>
                  <a:prstClr val="black"/>
                </a:solidFill>
              </a:rPr>
              <a:t>/2Cos</a:t>
            </a:r>
            <a:r>
              <a:rPr lang="el-GR" b="1" dirty="0" smtClean="0">
                <a:solidFill>
                  <a:prstClr val="black"/>
                </a:solidFill>
              </a:rPr>
              <a:t>θ</a:t>
            </a:r>
            <a:endParaRPr lang="en-US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</a:rPr>
              <a:t>If ,    </a:t>
            </a:r>
            <a:r>
              <a:rPr lang="el-GR" b="1" dirty="0" smtClean="0">
                <a:solidFill>
                  <a:prstClr val="black"/>
                </a:solidFill>
              </a:rPr>
              <a:t>θ</a:t>
            </a:r>
            <a:r>
              <a:rPr lang="en-US" b="1" dirty="0" smtClean="0">
                <a:solidFill>
                  <a:prstClr val="black"/>
                </a:solidFill>
              </a:rPr>
              <a:t> = 0ᵒ</a:t>
            </a:r>
          </a:p>
          <a:p>
            <a:pPr marL="0" lvl="0" indent="0">
              <a:buNone/>
            </a:pPr>
            <a:r>
              <a:rPr lang="en-US" b="1" dirty="0" smtClean="0">
                <a:solidFill>
                  <a:prstClr val="black"/>
                </a:solidFill>
              </a:rPr>
              <a:t>Then,                  </a:t>
            </a:r>
          </a:p>
          <a:p>
            <a:pPr marL="0" lvl="0" indent="0">
              <a:buNone/>
            </a:pPr>
            <a:r>
              <a:rPr lang="en-US" sz="3100" b="1" dirty="0">
                <a:solidFill>
                  <a:prstClr val="black"/>
                </a:solidFill>
              </a:rPr>
              <a:t> </a:t>
            </a:r>
            <a:r>
              <a:rPr lang="en-US" sz="3100" b="1" dirty="0" smtClean="0">
                <a:solidFill>
                  <a:prstClr val="black"/>
                </a:solidFill>
              </a:rPr>
              <a:t>                                                         ɣ </a:t>
            </a:r>
            <a:r>
              <a:rPr lang="en-US" sz="3100" b="1" dirty="0">
                <a:solidFill>
                  <a:prstClr val="black"/>
                </a:solidFill>
              </a:rPr>
              <a:t>= </a:t>
            </a:r>
            <a:r>
              <a:rPr lang="en-US" sz="3100" b="1" dirty="0" err="1" smtClean="0">
                <a:solidFill>
                  <a:prstClr val="black"/>
                </a:solidFill>
              </a:rPr>
              <a:t>rhdg</a:t>
            </a:r>
            <a:r>
              <a:rPr lang="en-US" sz="3100" b="1" dirty="0" smtClean="0">
                <a:solidFill>
                  <a:prstClr val="black"/>
                </a:solidFill>
              </a:rPr>
              <a:t>/2</a:t>
            </a:r>
            <a:endParaRPr lang="en-US" sz="310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59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radius of a capillary tube is 1.05 x 10</a:t>
            </a:r>
            <a:r>
              <a:rPr lang="en-US" baseline="30000" dirty="0" smtClean="0"/>
              <a:t>-4</a:t>
            </a:r>
            <a:r>
              <a:rPr lang="en-US" dirty="0" smtClean="0"/>
              <a:t> m. Density of liquid is 0.80 g/cm</a:t>
            </a:r>
            <a:r>
              <a:rPr lang="en-US" baseline="30000" dirty="0" smtClean="0"/>
              <a:t>3</a:t>
            </a:r>
            <a:r>
              <a:rPr lang="en-US" dirty="0" smtClean="0"/>
              <a:t> rises to a height of 6.25 x 10</a:t>
            </a:r>
            <a:r>
              <a:rPr lang="en-US" baseline="30000" dirty="0" smtClean="0"/>
              <a:t>-2</a:t>
            </a:r>
            <a:r>
              <a:rPr lang="en-US" dirty="0" smtClean="0"/>
              <a:t> m. calculate surface tension. (</a:t>
            </a:r>
            <a:r>
              <a:rPr lang="el-GR" dirty="0" smtClean="0"/>
              <a:t>θ</a:t>
            </a:r>
            <a:r>
              <a:rPr lang="en-US" dirty="0" smtClean="0"/>
              <a:t>=0ᵒ).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872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Drop Weight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In this method the liquid whose surface tension is to be measured is allowed to pass through a capillary tube held vertically.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 liquid that comes out of the capillary tube assumes a spherical shape and has some definite weight.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the </a:t>
            </a:r>
            <a:r>
              <a:rPr lang="en-US" dirty="0" err="1" smtClean="0">
                <a:solidFill>
                  <a:srgbClr val="FF0000"/>
                </a:solidFill>
              </a:rPr>
              <a:t>wt</a:t>
            </a:r>
            <a:r>
              <a:rPr lang="en-US" dirty="0" smtClean="0">
                <a:solidFill>
                  <a:srgbClr val="FF0000"/>
                </a:solidFill>
              </a:rPr>
              <a:t> of drop becomes equal to surface  tension, acting along the circumference of the tube, it falls down.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7465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fore, </a:t>
            </a:r>
          </a:p>
          <a:p>
            <a:pPr marL="0" indent="0">
              <a:buNone/>
            </a:pPr>
            <a:r>
              <a:rPr lang="en-US" dirty="0" smtClean="0"/>
              <a:t>                                 ɣ 2</a:t>
            </a:r>
            <a:r>
              <a:rPr lang="el-GR" dirty="0" smtClean="0"/>
              <a:t>π</a:t>
            </a:r>
            <a:r>
              <a:rPr lang="en-US" dirty="0" smtClean="0"/>
              <a:t>r = W = mg = </a:t>
            </a:r>
            <a:r>
              <a:rPr lang="en-US" dirty="0" err="1" smtClean="0"/>
              <a:t>Vdg</a:t>
            </a:r>
            <a:r>
              <a:rPr lang="en-US" dirty="0" smtClean="0"/>
              <a:t>----1</a:t>
            </a:r>
          </a:p>
          <a:p>
            <a:pPr marL="0" indent="0">
              <a:buNone/>
            </a:pPr>
            <a:r>
              <a:rPr lang="en-US" dirty="0" smtClean="0"/>
              <a:t>This method is generally used for comparison.</a:t>
            </a:r>
          </a:p>
          <a:p>
            <a:pPr marL="0" indent="0">
              <a:buNone/>
            </a:pPr>
            <a:r>
              <a:rPr lang="en-US" dirty="0" smtClean="0"/>
              <a:t>The instrument used to determine surface tension is called “</a:t>
            </a:r>
            <a:r>
              <a:rPr lang="en-US" dirty="0" err="1" smtClean="0"/>
              <a:t>stalagmometer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36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3619500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1" y="946666"/>
            <a:ext cx="7543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Stalagmometer</a:t>
            </a:r>
            <a:r>
              <a:rPr lang="en-US" dirty="0" smtClean="0"/>
              <a:t> is a </a:t>
            </a:r>
            <a:r>
              <a:rPr lang="en-US" dirty="0" err="1" smtClean="0"/>
              <a:t>bulbed</a:t>
            </a:r>
            <a:r>
              <a:rPr lang="en-US" dirty="0" smtClean="0"/>
              <a:t> capillary tube, it is filled </a:t>
            </a:r>
            <a:r>
              <a:rPr lang="en-US" dirty="0" err="1" smtClean="0"/>
              <a:t>upto</a:t>
            </a:r>
            <a:r>
              <a:rPr lang="en-US" dirty="0" smtClean="0"/>
              <a:t> mark A with the </a:t>
            </a:r>
            <a:r>
              <a:rPr lang="en-US" dirty="0" err="1" smtClean="0"/>
              <a:t>liquid.the</a:t>
            </a:r>
            <a:r>
              <a:rPr lang="en-US" dirty="0" smtClean="0"/>
              <a:t> liquid is then allowed to fall slowly, in the form of </a:t>
            </a:r>
            <a:r>
              <a:rPr lang="en-US" dirty="0" err="1" smtClean="0"/>
              <a:t>dropswhich</a:t>
            </a:r>
            <a:r>
              <a:rPr lang="en-US" dirty="0" smtClean="0"/>
              <a:t> are collected in the weighing bottle, the rate at which drops fall is adjusted in such a way, that every drop falls after 3 sec.</a:t>
            </a:r>
          </a:p>
          <a:p>
            <a:r>
              <a:rPr lang="en-US" dirty="0" smtClean="0"/>
              <a:t>If W1 and W2 are the weights of 10 drops of two liquids , and ɣ1 and ɣ2 are their surface tension then,  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                                             ɣ1 </a:t>
            </a:r>
            <a:r>
              <a:rPr lang="en-US" dirty="0">
                <a:solidFill>
                  <a:prstClr val="black"/>
                </a:solidFill>
              </a:rPr>
              <a:t>/</a:t>
            </a:r>
            <a:r>
              <a:rPr lang="en-US" dirty="0" smtClean="0">
                <a:solidFill>
                  <a:prstClr val="black"/>
                </a:solidFill>
              </a:rPr>
              <a:t> ɣ2 = </a:t>
            </a:r>
            <a:r>
              <a:rPr lang="en-US" dirty="0">
                <a:solidFill>
                  <a:prstClr val="black"/>
                </a:solidFill>
              </a:rPr>
              <a:t>W1 </a:t>
            </a:r>
            <a:r>
              <a:rPr lang="en-US" dirty="0" smtClean="0">
                <a:solidFill>
                  <a:prstClr val="black"/>
                </a:solidFill>
              </a:rPr>
              <a:t>/ W2 -------(1)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492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is more convenient to determine the number of drops of fixed volume of liquid than to determine weight.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/>
              <a:t>If n</a:t>
            </a:r>
            <a:r>
              <a:rPr lang="en-US" sz="2400" baseline="-25000" dirty="0" smtClean="0"/>
              <a:t>1 </a:t>
            </a:r>
            <a:r>
              <a:rPr lang="en-US" sz="2400" dirty="0" smtClean="0"/>
              <a:t>and 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are the number of drops of two liquids and d1 and d2 are their densities. Then average weight of liquid drops is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/>
              <a:t>       W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g/n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= Vd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g/n</a:t>
            </a:r>
            <a:r>
              <a:rPr lang="en-US" sz="2400" baseline="-25000" dirty="0" smtClean="0"/>
              <a:t>1</a:t>
            </a:r>
            <a:endParaRPr lang="en-US" sz="2400" baseline="-25000" dirty="0"/>
          </a:p>
          <a:p>
            <a:pPr marL="0" lvl="0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W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 Vd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g/n</a:t>
            </a:r>
            <a:r>
              <a:rPr lang="en-US" sz="2400" baseline="-25000" dirty="0" smtClean="0"/>
              <a:t>2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/>
              <a:t> putting the values of </a:t>
            </a:r>
            <a:r>
              <a:rPr lang="en-US" sz="2400" dirty="0">
                <a:solidFill>
                  <a:prstClr val="black"/>
                </a:solidFill>
              </a:rPr>
              <a:t>W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and  </a:t>
            </a:r>
            <a:r>
              <a:rPr lang="en-US" sz="2400" dirty="0">
                <a:solidFill>
                  <a:prstClr val="black"/>
                </a:solidFill>
              </a:rPr>
              <a:t>W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in the following equation: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black"/>
                </a:solidFill>
              </a:rPr>
              <a:t>                                                 ɣ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 / ɣ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= W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 / W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-------(1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prstClr val="black"/>
                </a:solidFill>
              </a:rPr>
              <a:t>We get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b="1" dirty="0">
                <a:solidFill>
                  <a:prstClr val="black"/>
                </a:solidFill>
              </a:rPr>
              <a:t>ɣ</a:t>
            </a:r>
            <a:r>
              <a:rPr lang="en-US" sz="2400" b="1" baseline="-25000" dirty="0">
                <a:solidFill>
                  <a:prstClr val="black"/>
                </a:solidFill>
              </a:rPr>
              <a:t>1</a:t>
            </a:r>
            <a:r>
              <a:rPr lang="en-US" sz="2400" b="1" dirty="0">
                <a:solidFill>
                  <a:prstClr val="black"/>
                </a:solidFill>
              </a:rPr>
              <a:t> / ɣ</a:t>
            </a:r>
            <a:r>
              <a:rPr lang="en-US" sz="2400" b="1" baseline="-25000" dirty="0">
                <a:solidFill>
                  <a:prstClr val="black"/>
                </a:solidFill>
              </a:rPr>
              <a:t>2</a:t>
            </a:r>
            <a:r>
              <a:rPr lang="en-US" sz="2400" b="1" dirty="0">
                <a:solidFill>
                  <a:prstClr val="black"/>
                </a:solidFill>
              </a:rPr>
              <a:t> = </a:t>
            </a:r>
            <a:r>
              <a:rPr lang="en-US" sz="2400" b="1" dirty="0" smtClean="0">
                <a:solidFill>
                  <a:prstClr val="black"/>
                </a:solidFill>
              </a:rPr>
              <a:t>d</a:t>
            </a:r>
            <a:r>
              <a:rPr lang="en-US" sz="2400" b="1" baseline="-25000" dirty="0" smtClean="0">
                <a:solidFill>
                  <a:prstClr val="black"/>
                </a:solidFill>
              </a:rPr>
              <a:t>1</a:t>
            </a:r>
            <a:r>
              <a:rPr lang="en-US" sz="2400" b="1" dirty="0">
                <a:solidFill>
                  <a:prstClr val="black"/>
                </a:solidFill>
              </a:rPr>
              <a:t> n</a:t>
            </a:r>
            <a:r>
              <a:rPr lang="en-US" sz="2400" b="1" baseline="-25000" dirty="0">
                <a:solidFill>
                  <a:prstClr val="black"/>
                </a:solidFill>
              </a:rPr>
              <a:t>2 </a:t>
            </a:r>
            <a:r>
              <a:rPr lang="en-US" sz="2400" b="1" dirty="0" smtClean="0">
                <a:solidFill>
                  <a:prstClr val="black"/>
                </a:solidFill>
              </a:rPr>
              <a:t>/n</a:t>
            </a:r>
            <a:r>
              <a:rPr lang="en-US" sz="2400" b="1" baseline="-25000" dirty="0" smtClean="0">
                <a:solidFill>
                  <a:prstClr val="black"/>
                </a:solidFill>
              </a:rPr>
              <a:t>1</a:t>
            </a:r>
            <a:r>
              <a:rPr lang="en-US" sz="2400" b="1" dirty="0">
                <a:solidFill>
                  <a:prstClr val="black"/>
                </a:solidFill>
              </a:rPr>
              <a:t>d</a:t>
            </a:r>
            <a:r>
              <a:rPr lang="en-US" sz="2400" b="1" baseline="-25000" dirty="0">
                <a:solidFill>
                  <a:prstClr val="black"/>
                </a:solidFill>
              </a:rPr>
              <a:t>2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2472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293 K, 10</a:t>
            </a:r>
            <a:r>
              <a:rPr lang="en-US" baseline="30000" dirty="0" smtClean="0"/>
              <a:t>-2</a:t>
            </a:r>
            <a:r>
              <a:rPr lang="en-US" dirty="0" smtClean="0"/>
              <a:t> dm</a:t>
            </a:r>
            <a:r>
              <a:rPr lang="en-US" baseline="30000" dirty="0" smtClean="0"/>
              <a:t>3</a:t>
            </a:r>
            <a:r>
              <a:rPr lang="en-US" dirty="0" smtClean="0"/>
              <a:t> of water formed 29 drops, and the same volume of other liquid formed 86 drops in the same </a:t>
            </a:r>
            <a:r>
              <a:rPr lang="en-US" dirty="0" err="1" smtClean="0"/>
              <a:t>stalagmometer</a:t>
            </a:r>
            <a:r>
              <a:rPr lang="en-US" dirty="0" smtClean="0"/>
              <a:t>. Density of organic liquid is 0.7 g/cm</a:t>
            </a:r>
            <a:r>
              <a:rPr lang="en-US" baseline="30000" dirty="0" smtClean="0"/>
              <a:t>3</a:t>
            </a:r>
            <a:r>
              <a:rPr lang="en-US" dirty="0" smtClean="0"/>
              <a:t>  and </a:t>
            </a:r>
            <a:r>
              <a:rPr lang="en-US" dirty="0" smtClean="0">
                <a:solidFill>
                  <a:srgbClr val="FF0000"/>
                </a:solidFill>
              </a:rPr>
              <a:t>water is 1 g/cm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surface tension of water is  7.2 x 10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  <a:r>
              <a:rPr lang="en-US" dirty="0" smtClean="0">
                <a:solidFill>
                  <a:srgbClr val="FF0000"/>
                </a:solidFill>
              </a:rPr>
              <a:t> Nm</a:t>
            </a:r>
            <a:r>
              <a:rPr lang="en-US" baseline="30000" dirty="0" smtClean="0">
                <a:solidFill>
                  <a:srgbClr val="FF0000"/>
                </a:solidFill>
              </a:rPr>
              <a:t>-1</a:t>
            </a:r>
            <a:r>
              <a:rPr lang="en-US" dirty="0" smtClean="0"/>
              <a:t>.determine the surface tension of organic liquid?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52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Surface Tension and Chemical Constitution-</a:t>
            </a:r>
            <a:r>
              <a:rPr lang="en-US" dirty="0" err="1" smtClean="0"/>
              <a:t>Parachor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empirical relationship between surface tension and density for normal liquids is given by D.B Macleod in 1923:</a:t>
            </a:r>
          </a:p>
          <a:p>
            <a:pPr marL="0" indent="0" algn="ctr">
              <a:buNone/>
            </a:pPr>
            <a:r>
              <a:rPr lang="en-US" dirty="0" smtClean="0"/>
              <a:t>Ɣ </a:t>
            </a:r>
            <a:r>
              <a:rPr lang="en-US" baseline="30000" dirty="0" smtClean="0"/>
              <a:t>1/4</a:t>
            </a:r>
            <a:r>
              <a:rPr lang="en-US" dirty="0" smtClean="0"/>
              <a:t> / D-d = C</a:t>
            </a:r>
          </a:p>
          <a:p>
            <a:pPr marL="0" indent="0">
              <a:buNone/>
            </a:pPr>
            <a:r>
              <a:rPr lang="en-US" dirty="0" smtClean="0"/>
              <a:t>Where, </a:t>
            </a:r>
          </a:p>
          <a:p>
            <a:pPr marL="0" indent="0">
              <a:buNone/>
            </a:pPr>
            <a:r>
              <a:rPr lang="en-US" dirty="0" smtClean="0"/>
              <a:t>D = Density of liquid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 = Density of </a:t>
            </a:r>
            <a:r>
              <a:rPr lang="en-US" dirty="0" err="1" smtClean="0"/>
              <a:t>vapours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C= Constant, is independent of temperature for non-associated liquids and increases for associated liquid, with rise in temperature.</a:t>
            </a:r>
          </a:p>
        </p:txBody>
      </p:sp>
    </p:spTree>
    <p:extLst>
      <p:ext uri="{BB962C8B-B14F-4D97-AF65-F5344CB8AC3E}">
        <p14:creationId xmlns:p14="http://schemas.microsoft.com/office/powerpoint/2010/main" val="1996764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liquids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Liquids state is intermediate between solid and liquid.</a:t>
            </a:r>
          </a:p>
          <a:p>
            <a:r>
              <a:rPr lang="en-US" dirty="0" smtClean="0"/>
              <a:t>Liquids do not have definite shape.</a:t>
            </a:r>
          </a:p>
          <a:p>
            <a:r>
              <a:rPr lang="en-US" dirty="0" smtClean="0"/>
              <a:t>Molecules of liquids have intermediate order of cohesive forces.</a:t>
            </a:r>
          </a:p>
          <a:p>
            <a:r>
              <a:rPr lang="en-US" dirty="0" smtClean="0"/>
              <a:t>Liquids resembles solids in terms of compressibility and density.</a:t>
            </a:r>
          </a:p>
          <a:p>
            <a:r>
              <a:rPr lang="en-US" dirty="0" smtClean="0"/>
              <a:t>In liquids there is little space between molecules.</a:t>
            </a:r>
          </a:p>
          <a:p>
            <a:endParaRPr lang="en-US" dirty="0"/>
          </a:p>
        </p:txBody>
      </p:sp>
      <p:pic>
        <p:nvPicPr>
          <p:cNvPr id="2050" name="Picture 2" descr="Basic Geometric Volume Shapes - Set of 6 - Measurement &amp; Dat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451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533400"/>
            <a:ext cx="8229600" cy="2362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Sudgen</a:t>
            </a:r>
            <a:r>
              <a:rPr lang="en-US" sz="2400" dirty="0" smtClean="0"/>
              <a:t> (1924) multiplied the Macleod equation with molecular mass and obtained a new constant called </a:t>
            </a:r>
            <a:r>
              <a:rPr lang="en-US" sz="2400" dirty="0" err="1" smtClean="0">
                <a:solidFill>
                  <a:srgbClr val="FF0000"/>
                </a:solidFill>
              </a:rPr>
              <a:t>Parachor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70493" y="1524000"/>
            <a:ext cx="4003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200" dirty="0" smtClean="0">
                <a:solidFill>
                  <a:prstClr val="black"/>
                </a:solidFill>
              </a:rPr>
              <a:t>MƔ </a:t>
            </a:r>
            <a:r>
              <a:rPr lang="en-US" sz="3200" baseline="30000" dirty="0">
                <a:solidFill>
                  <a:prstClr val="black"/>
                </a:solidFill>
              </a:rPr>
              <a:t>1/4</a:t>
            </a:r>
            <a:r>
              <a:rPr lang="en-US" sz="3200" dirty="0">
                <a:solidFill>
                  <a:prstClr val="black"/>
                </a:solidFill>
              </a:rPr>
              <a:t> / D-d = </a:t>
            </a:r>
            <a:r>
              <a:rPr lang="en-US" sz="3200" dirty="0" smtClean="0">
                <a:solidFill>
                  <a:prstClr val="black"/>
                </a:solidFill>
              </a:rPr>
              <a:t>MC = [P]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8077200" cy="339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At temperature below critical temperature D&gt;&gt;d, So</a:t>
            </a:r>
          </a:p>
          <a:p>
            <a:pPr lvl="0" algn="ctr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MƔ </a:t>
            </a:r>
            <a:r>
              <a:rPr lang="en-US" sz="3200" baseline="30000" dirty="0">
                <a:solidFill>
                  <a:prstClr val="black"/>
                </a:solidFill>
              </a:rPr>
              <a:t>1/4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dirty="0" smtClean="0">
                <a:solidFill>
                  <a:prstClr val="black"/>
                </a:solidFill>
              </a:rPr>
              <a:t>D = </a:t>
            </a:r>
            <a:r>
              <a:rPr lang="en-US" sz="3200" dirty="0">
                <a:solidFill>
                  <a:prstClr val="black"/>
                </a:solidFill>
              </a:rPr>
              <a:t>[P]</a:t>
            </a:r>
          </a:p>
          <a:p>
            <a:r>
              <a:rPr lang="en-US" sz="2400" dirty="0" smtClean="0"/>
              <a:t>M/D is molar volume (</a:t>
            </a:r>
            <a:r>
              <a:rPr lang="en-US" sz="2400" dirty="0" err="1" smtClean="0"/>
              <a:t>Vm</a:t>
            </a:r>
            <a:r>
              <a:rPr lang="en-US" sz="2400" dirty="0" smtClean="0"/>
              <a:t>)of </a:t>
            </a:r>
            <a:r>
              <a:rPr lang="en-US" sz="2400" dirty="0" err="1" smtClean="0"/>
              <a:t>liquid,if</a:t>
            </a:r>
            <a:r>
              <a:rPr lang="en-US" sz="2400" dirty="0" smtClean="0"/>
              <a:t> surface tension  = 1, then </a:t>
            </a:r>
          </a:p>
          <a:p>
            <a:r>
              <a:rPr lang="en-US" sz="3200" dirty="0" smtClean="0"/>
              <a:t>                                     [P]= </a:t>
            </a:r>
            <a:r>
              <a:rPr lang="en-US" sz="3200" dirty="0" err="1" smtClean="0"/>
              <a:t>Vm</a:t>
            </a:r>
            <a:endParaRPr lang="en-US" sz="3200" dirty="0" smtClean="0"/>
          </a:p>
          <a:p>
            <a:r>
              <a:rPr lang="en-US" sz="2400" dirty="0" smtClean="0"/>
              <a:t>So, </a:t>
            </a:r>
            <a:r>
              <a:rPr lang="en-US" sz="2400" i="1" dirty="0" err="1" smtClean="0">
                <a:solidFill>
                  <a:srgbClr val="FF0000"/>
                </a:solidFill>
              </a:rPr>
              <a:t>Parachor</a:t>
            </a:r>
            <a:r>
              <a:rPr lang="en-US" sz="2400" i="1" dirty="0" smtClean="0">
                <a:solidFill>
                  <a:srgbClr val="FF0000"/>
                </a:solidFill>
              </a:rPr>
              <a:t> is defined as the molar volume of the liquid at a temperature where its surface tension is unity.</a:t>
            </a:r>
          </a:p>
          <a:p>
            <a:r>
              <a:rPr lang="en-US" sz="2400" i="1" dirty="0" err="1" smtClean="0">
                <a:solidFill>
                  <a:srgbClr val="FF0000"/>
                </a:solidFill>
              </a:rPr>
              <a:t>Parachor</a:t>
            </a:r>
            <a:r>
              <a:rPr lang="en-US" sz="2400" i="1" dirty="0" smtClean="0">
                <a:solidFill>
                  <a:srgbClr val="FF0000"/>
                </a:solidFill>
              </a:rPr>
              <a:t> is both additive and constitutive property, it value is expressed as two sets of constants.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575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surface tension of  benzene is 29.2 dynes / cm, its density is 0.88 g/cm</a:t>
            </a:r>
            <a:r>
              <a:rPr lang="en-US" baseline="30000" dirty="0" smtClean="0"/>
              <a:t>3</a:t>
            </a:r>
            <a:r>
              <a:rPr lang="en-US" dirty="0" smtClean="0"/>
              <a:t>.Calculate its </a:t>
            </a:r>
            <a:r>
              <a:rPr lang="en-US" dirty="0" err="1" smtClean="0"/>
              <a:t>parachor</a:t>
            </a:r>
            <a:r>
              <a:rPr lang="en-US" dirty="0" smtClean="0"/>
              <a:t> value?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444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</a:t>
            </a:r>
            <a:r>
              <a:rPr lang="en-US" dirty="0" err="1" smtClean="0"/>
              <a:t>Parachor</a:t>
            </a:r>
            <a:r>
              <a:rPr lang="en-US" dirty="0" smtClean="0"/>
              <a:t> value to elucidate the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Structure of benzene</a:t>
            </a:r>
          </a:p>
          <a:p>
            <a:pPr marL="0" indent="0">
              <a:buNone/>
            </a:pPr>
            <a:r>
              <a:rPr lang="en-US" dirty="0" smtClean="0"/>
              <a:t>To calculate the </a:t>
            </a:r>
            <a:r>
              <a:rPr lang="en-US" dirty="0" err="1" smtClean="0"/>
              <a:t>parachor</a:t>
            </a:r>
            <a:r>
              <a:rPr lang="en-US" dirty="0" smtClean="0"/>
              <a:t> value of benzene</a:t>
            </a:r>
          </a:p>
          <a:p>
            <a:pPr marL="0" indent="0">
              <a:buNone/>
            </a:pPr>
            <a:r>
              <a:rPr lang="en-US" dirty="0" smtClean="0"/>
              <a:t>6C = 4X 4.8= 28.8</a:t>
            </a:r>
          </a:p>
          <a:p>
            <a:pPr marL="0" indent="0">
              <a:buNone/>
            </a:pPr>
            <a:r>
              <a:rPr lang="en-US" dirty="0" smtClean="0"/>
              <a:t>6H= 6X 17.1= 102.6</a:t>
            </a:r>
          </a:p>
          <a:p>
            <a:pPr marL="0" indent="0">
              <a:buNone/>
            </a:pPr>
            <a:r>
              <a:rPr lang="en-US" dirty="0" smtClean="0"/>
              <a:t>3 Double bonds = 3x 23.3 = 69.6</a:t>
            </a:r>
          </a:p>
          <a:p>
            <a:pPr marL="0" indent="0">
              <a:buNone/>
            </a:pPr>
            <a:r>
              <a:rPr lang="en-US" dirty="0" smtClean="0"/>
              <a:t>1 ring =1x 6.1 = 6.1 </a:t>
            </a:r>
          </a:p>
          <a:p>
            <a:pPr marL="0" indent="0">
              <a:buNone/>
            </a:pPr>
            <a:r>
              <a:rPr lang="en-US" dirty="0" smtClean="0"/>
              <a:t>Total : 207.1</a:t>
            </a:r>
          </a:p>
          <a:p>
            <a:pPr marL="0" indent="0">
              <a:buNone/>
            </a:pPr>
            <a:r>
              <a:rPr lang="en-US" dirty="0" smtClean="0"/>
              <a:t>Observed </a:t>
            </a:r>
            <a:r>
              <a:rPr lang="en-US" dirty="0" err="1" smtClean="0"/>
              <a:t>parachor</a:t>
            </a:r>
            <a:r>
              <a:rPr lang="en-US" dirty="0" smtClean="0"/>
              <a:t> value = 206.4</a:t>
            </a:r>
          </a:p>
          <a:p>
            <a:pPr marL="0" indent="0">
              <a:buNone/>
            </a:pPr>
            <a:r>
              <a:rPr lang="en-US" dirty="0" smtClean="0"/>
              <a:t>So,………..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051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Quinone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95" t="34591" r="5280" b="31125"/>
          <a:stretch/>
        </p:blipFill>
        <p:spPr bwMode="auto">
          <a:xfrm>
            <a:off x="4191000" y="1600200"/>
            <a:ext cx="4038600" cy="350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00" y="2514600"/>
            <a:ext cx="11384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[P]= 236.1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[P]= 219.0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5791200"/>
            <a:ext cx="2438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Observed value = 236.8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3391763"/>
            <a:ext cx="38862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4876800"/>
            <a:ext cx="38862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836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Position of substituent </a:t>
            </a:r>
            <a:r>
              <a:rPr lang="en-US" dirty="0" err="1" smtClean="0"/>
              <a:t>doesnot</a:t>
            </a:r>
            <a:r>
              <a:rPr lang="en-US" dirty="0" smtClean="0"/>
              <a:t> change the </a:t>
            </a:r>
            <a:r>
              <a:rPr lang="en-US" dirty="0" err="1" smtClean="0"/>
              <a:t>parachor</a:t>
            </a:r>
            <a:r>
              <a:rPr lang="en-US" dirty="0" smtClean="0"/>
              <a:t> value.</a:t>
            </a:r>
          </a:p>
          <a:p>
            <a:r>
              <a:rPr lang="en-US" dirty="0" smtClean="0"/>
              <a:t>The observed value of o-</a:t>
            </a:r>
            <a:r>
              <a:rPr lang="en-US" dirty="0" err="1" smtClean="0"/>
              <a:t>chlorotoluene</a:t>
            </a:r>
            <a:r>
              <a:rPr lang="en-US" dirty="0" smtClean="0"/>
              <a:t> is 280.8 and for p-</a:t>
            </a:r>
            <a:r>
              <a:rPr lang="en-US" dirty="0" err="1" smtClean="0"/>
              <a:t>chlorotoluene</a:t>
            </a:r>
            <a:r>
              <a:rPr lang="en-US" dirty="0" smtClean="0"/>
              <a:t> is 283.6 and theoretical value for both isomers is same that is 283.3.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5314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Cleansing action of soap</a:t>
            </a:r>
          </a:p>
          <a:p>
            <a:r>
              <a:rPr lang="en-US" dirty="0" smtClean="0"/>
              <a:t>Tooth paste</a:t>
            </a:r>
          </a:p>
          <a:p>
            <a:r>
              <a:rPr lang="en-US" dirty="0" smtClean="0"/>
              <a:t>Nasal jellies</a:t>
            </a:r>
          </a:p>
          <a:p>
            <a:r>
              <a:rPr lang="en-US" dirty="0" smtClean="0"/>
              <a:t>Mouth washes</a:t>
            </a:r>
          </a:p>
          <a:p>
            <a:r>
              <a:rPr lang="en-US" dirty="0" smtClean="0"/>
              <a:t>Look </a:t>
            </a:r>
            <a:r>
              <a:rPr lang="en-US" smtClean="0"/>
              <a:t>for more………..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44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perties of Matter: Gases | Live Sci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5691"/>
            <a:ext cx="6781800" cy="451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63657" y="5389418"/>
            <a:ext cx="6997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1:  Relative spacing between molecules in solids , </a:t>
            </a:r>
            <a:r>
              <a:rPr lang="en-US" dirty="0" err="1" smtClean="0"/>
              <a:t>lquids</a:t>
            </a:r>
            <a:r>
              <a:rPr lang="en-US" dirty="0" smtClean="0"/>
              <a:t> and gases.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5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70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compactness and cohesion observed in liquids are like solids and random motion of molecules is like that occur in gases.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Q: write down the properties of liquids?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9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Surface tension is another property of the liquid related to intermolecular forces.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45" y="2819400"/>
            <a:ext cx="5834101" cy="313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94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53593"/>
            <a:ext cx="4379559" cy="281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Surface Tension and Wa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2291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 descr="Surface Tension: Definition, Causes, Measurement &amp; Formula - Video 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24988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76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What do you see?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3498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r>
              <a:rPr lang="en-US" dirty="0" smtClean="0"/>
              <a:t>Surface tension is defined as “force in newton acting at right angles along the surface of a liquid one meter in length”.</a:t>
            </a:r>
          </a:p>
          <a:p>
            <a:r>
              <a:rPr lang="en-US" dirty="0" smtClean="0"/>
              <a:t>It is represented by “ɣ” (gamma).</a:t>
            </a:r>
          </a:p>
          <a:p>
            <a:r>
              <a:rPr lang="en-US" dirty="0" smtClean="0"/>
              <a:t>Units</a:t>
            </a:r>
          </a:p>
          <a:p>
            <a:pPr marL="0" indent="0">
              <a:buNone/>
            </a:pPr>
            <a:r>
              <a:rPr lang="en-US" dirty="0" smtClean="0"/>
              <a:t>Dynes cm</a:t>
            </a:r>
            <a:r>
              <a:rPr lang="en-US" baseline="30000" dirty="0" smtClean="0"/>
              <a:t>-1</a:t>
            </a:r>
            <a:r>
              <a:rPr lang="en-US" dirty="0" smtClean="0"/>
              <a:t> or ergs cm </a:t>
            </a:r>
            <a:r>
              <a:rPr lang="en-US" baseline="30000" dirty="0" smtClean="0"/>
              <a:t>-2</a:t>
            </a:r>
          </a:p>
          <a:p>
            <a:pPr marL="0" indent="0">
              <a:buNone/>
            </a:pPr>
            <a:r>
              <a:rPr lang="en-US" dirty="0" smtClean="0"/>
              <a:t>Nm</a:t>
            </a:r>
            <a:r>
              <a:rPr lang="en-US" baseline="30000" dirty="0" smtClean="0"/>
              <a:t>-1</a:t>
            </a:r>
            <a:r>
              <a:rPr lang="en-US" dirty="0" smtClean="0"/>
              <a:t> or </a:t>
            </a:r>
            <a:r>
              <a:rPr lang="en-US" dirty="0" err="1"/>
              <a:t>J</a:t>
            </a:r>
            <a:r>
              <a:rPr lang="en-US" dirty="0" err="1" smtClean="0"/>
              <a:t>m</a:t>
            </a:r>
            <a:r>
              <a:rPr lang="en-US" dirty="0" smtClean="0"/>
              <a:t> </a:t>
            </a:r>
            <a:r>
              <a:rPr lang="en-US" baseline="30000" dirty="0" smtClean="0"/>
              <a:t>-2</a:t>
            </a:r>
            <a:endParaRPr lang="en-US" baseline="30000" dirty="0"/>
          </a:p>
          <a:p>
            <a:pPr marL="0" indent="0">
              <a:buNone/>
            </a:pPr>
            <a:r>
              <a:rPr lang="en-US" dirty="0" smtClean="0"/>
              <a:t>Do you know?    1 dyne cm</a:t>
            </a:r>
            <a:r>
              <a:rPr lang="en-US" baseline="30000" dirty="0" smtClean="0"/>
              <a:t>-1</a:t>
            </a:r>
            <a:r>
              <a:rPr lang="en-US" dirty="0" smtClean="0"/>
              <a:t> = 10</a:t>
            </a:r>
            <a:r>
              <a:rPr lang="en-US" baseline="30000" dirty="0" smtClean="0"/>
              <a:t>-3</a:t>
            </a:r>
            <a:r>
              <a:rPr lang="en-US" dirty="0" smtClean="0"/>
              <a:t> Nm </a:t>
            </a:r>
            <a:r>
              <a:rPr lang="en-US" baseline="30000" dirty="0" smtClean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9014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Capillary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liquid wets the surface of the solid, depends upon the interaction between the liquid molecules and solid surface.</a:t>
            </a:r>
          </a:p>
          <a:p>
            <a:endParaRPr lang="en-US" dirty="0"/>
          </a:p>
          <a:p>
            <a:r>
              <a:rPr lang="en-US" dirty="0" smtClean="0"/>
              <a:t>Contact angle (</a:t>
            </a:r>
            <a:r>
              <a:rPr lang="el-GR" dirty="0" smtClean="0"/>
              <a:t>θ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“the contact angle is angle between the tangent to the liquid surface at the point of contact and the solid surface inside the liquid”</a:t>
            </a:r>
          </a:p>
        </p:txBody>
      </p:sp>
    </p:spTree>
    <p:extLst>
      <p:ext uri="{BB962C8B-B14F-4D97-AF65-F5344CB8AC3E}">
        <p14:creationId xmlns:p14="http://schemas.microsoft.com/office/powerpoint/2010/main" val="1750891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1"/>
            <a:ext cx="8229600" cy="2895600"/>
          </a:xfrm>
        </p:spPr>
        <p:txBody>
          <a:bodyPr/>
          <a:lstStyle/>
          <a:p>
            <a:r>
              <a:rPr lang="en-US" dirty="0" smtClean="0"/>
              <a:t>Its values ranges between  0ᵒ to 180ᵒ.</a:t>
            </a:r>
          </a:p>
          <a:p>
            <a:r>
              <a:rPr lang="en-US" dirty="0" smtClean="0"/>
              <a:t>If value is less than 90ᵒ, the liquid wets the surface of the solid.</a:t>
            </a:r>
          </a:p>
          <a:p>
            <a:r>
              <a:rPr lang="en-US" dirty="0" smtClean="0"/>
              <a:t>If value is greater than </a:t>
            </a:r>
            <a:r>
              <a:rPr lang="en-US" dirty="0" smtClean="0">
                <a:solidFill>
                  <a:prstClr val="black"/>
                </a:solidFill>
              </a:rPr>
              <a:t>90ᵒ,the liquid does not wet the surface.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94364"/>
            <a:ext cx="7158606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365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1142</Words>
  <Application>Microsoft Office PowerPoint</Application>
  <PresentationFormat>On-screen Show (4:3)</PresentationFormat>
  <Paragraphs>126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Lecture 1</vt:lpstr>
      <vt:lpstr>Properties of liquids</vt:lpstr>
      <vt:lpstr>PowerPoint Presentation</vt:lpstr>
      <vt:lpstr>PowerPoint Presentation</vt:lpstr>
      <vt:lpstr>Surface tension</vt:lpstr>
      <vt:lpstr>PowerPoint Presentation</vt:lpstr>
      <vt:lpstr>PowerPoint Presentation</vt:lpstr>
      <vt:lpstr>Capillary Action</vt:lpstr>
      <vt:lpstr>PowerPoint Presentation</vt:lpstr>
      <vt:lpstr>Measurement of Surface Tension</vt:lpstr>
      <vt:lpstr>PowerPoint Presentation</vt:lpstr>
      <vt:lpstr>PowerPoint Presentation</vt:lpstr>
      <vt:lpstr>Numerical</vt:lpstr>
      <vt:lpstr>The Drop Weight Method</vt:lpstr>
      <vt:lpstr>PowerPoint Presentation</vt:lpstr>
      <vt:lpstr>PowerPoint Presentation</vt:lpstr>
      <vt:lpstr>PowerPoint Presentation</vt:lpstr>
      <vt:lpstr>Numerical</vt:lpstr>
      <vt:lpstr>Surface Tension and Chemical Constitution-Parachor</vt:lpstr>
      <vt:lpstr>PowerPoint Presentation</vt:lpstr>
      <vt:lpstr>Numerical</vt:lpstr>
      <vt:lpstr>Application of Parachor value to elucidate the structure </vt:lpstr>
      <vt:lpstr>Structure of Quinone</vt:lpstr>
      <vt:lpstr>PowerPoint Presentation</vt:lpstr>
      <vt:lpstr>Applications of Surface tension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</dc:title>
  <dc:creator>RA</dc:creator>
  <cp:lastModifiedBy>RA</cp:lastModifiedBy>
  <cp:revision>23</cp:revision>
  <dcterms:created xsi:type="dcterms:W3CDTF">2020-05-02T14:20:06Z</dcterms:created>
  <dcterms:modified xsi:type="dcterms:W3CDTF">2020-05-04T19:46:19Z</dcterms:modified>
</cp:coreProperties>
</file>